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53"/>
  </p:notesMasterIdLst>
  <p:sldIdLst>
    <p:sldId id="256" r:id="rId2"/>
    <p:sldId id="310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315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56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55" r:id="rId45"/>
    <p:sldId id="298" r:id="rId46"/>
    <p:sldId id="299" r:id="rId47"/>
    <p:sldId id="300" r:id="rId48"/>
    <p:sldId id="301" r:id="rId49"/>
    <p:sldId id="302" r:id="rId50"/>
    <p:sldId id="354" r:id="rId51"/>
    <p:sldId id="308" r:id="rId52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7BBA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26358-9F74-4BEF-8EF6-D37E8E835603}" v="1" dt="2024-09-11T21:22:16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86164"/>
  </p:normalViewPr>
  <p:slideViewPr>
    <p:cSldViewPr snapToGrid="0">
      <p:cViewPr varScale="1">
        <p:scale>
          <a:sx n="125" d="100"/>
          <a:sy n="125" d="100"/>
        </p:scale>
        <p:origin x="1832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7C926358-9F74-4BEF-8EF6-D37E8E835603}"/>
    <pc:docChg chg="addSld modSld">
      <pc:chgData name="Luciano Pereira Soares" userId="16c53e34-c952-423e-8700-c0525d23304f" providerId="ADAL" clId="{7C926358-9F74-4BEF-8EF6-D37E8E835603}" dt="2024-09-11T21:22:16.426" v="0"/>
      <pc:docMkLst>
        <pc:docMk/>
      </pc:docMkLst>
      <pc:sldChg chg="add">
        <pc:chgData name="Luciano Pereira Soares" userId="16c53e34-c952-423e-8700-c0525d23304f" providerId="ADAL" clId="{7C926358-9F74-4BEF-8EF6-D37E8E835603}" dt="2024-09-11T21:22:16.426" v="0"/>
        <pc:sldMkLst>
          <pc:docMk/>
          <pc:sldMk cId="397668908" sldId="310"/>
        </pc:sldMkLst>
      </pc:sldChg>
    </pc:docChg>
  </pc:docChgLst>
  <pc:docChgLst>
    <pc:chgData name="Fabio Orfali" userId="S::fabioo1@insper.edu.br::3730b7a9-9dee-4645-b6eb-7377d594d9d3" providerId="AD" clId="Web-{D4F2C055-90B3-A19E-6297-FFAFC0148293}"/>
    <pc:docChg chg="modSld">
      <pc:chgData name="Fabio Orfali" userId="S::fabioo1@insper.edu.br::3730b7a9-9dee-4645-b6eb-7377d594d9d3" providerId="AD" clId="Web-{D4F2C055-90B3-A19E-6297-FFAFC0148293}" dt="2024-08-19T23:51:47.805" v="11" actId="1076"/>
      <pc:docMkLst>
        <pc:docMk/>
      </pc:docMkLst>
      <pc:sldChg chg="delSp">
        <pc:chgData name="Fabio Orfali" userId="S::fabioo1@insper.edu.br::3730b7a9-9dee-4645-b6eb-7377d594d9d3" providerId="AD" clId="Web-{D4F2C055-90B3-A19E-6297-FFAFC0148293}" dt="2024-08-19T20:54:58.445" v="0"/>
        <pc:sldMkLst>
          <pc:docMk/>
          <pc:sldMk cId="0" sldId="275"/>
        </pc:sldMkLst>
        <pc:picChg chg="del">
          <ac:chgData name="Fabio Orfali" userId="S::fabioo1@insper.edu.br::3730b7a9-9dee-4645-b6eb-7377d594d9d3" providerId="AD" clId="Web-{D4F2C055-90B3-A19E-6297-FFAFC0148293}" dt="2024-08-19T20:54:58.445" v="0"/>
          <ac:picMkLst>
            <pc:docMk/>
            <pc:sldMk cId="0" sldId="275"/>
            <ac:picMk id="1026" creationId="{EE170EF8-3961-AD8F-2EA6-7BAA11E9F5CC}"/>
          </ac:picMkLst>
        </pc:picChg>
      </pc:sldChg>
      <pc:sldChg chg="addSp modSp">
        <pc:chgData name="Fabio Orfali" userId="S::fabioo1@insper.edu.br::3730b7a9-9dee-4645-b6eb-7377d594d9d3" providerId="AD" clId="Web-{D4F2C055-90B3-A19E-6297-FFAFC0148293}" dt="2024-08-19T23:51:47.805" v="11" actId="1076"/>
        <pc:sldMkLst>
          <pc:docMk/>
          <pc:sldMk cId="0" sldId="296"/>
        </pc:sldMkLst>
        <pc:spChg chg="mod">
          <ac:chgData name="Fabio Orfali" userId="S::fabioo1@insper.edu.br::3730b7a9-9dee-4645-b6eb-7377d594d9d3" providerId="AD" clId="Web-{D4F2C055-90B3-A19E-6297-FFAFC0148293}" dt="2024-08-19T23:50:39.740" v="5" actId="20577"/>
          <ac:spMkLst>
            <pc:docMk/>
            <pc:sldMk cId="0" sldId="296"/>
            <ac:spMk id="411" creationId="{00000000-0000-0000-0000-000000000000}"/>
          </ac:spMkLst>
        </pc:spChg>
        <pc:picChg chg="add mod">
          <ac:chgData name="Fabio Orfali" userId="S::fabioo1@insper.edu.br::3730b7a9-9dee-4645-b6eb-7377d594d9d3" providerId="AD" clId="Web-{D4F2C055-90B3-A19E-6297-FFAFC0148293}" dt="2024-08-19T23:51:47.805" v="11" actId="1076"/>
          <ac:picMkLst>
            <pc:docMk/>
            <pc:sldMk cId="0" sldId="296"/>
            <ac:picMk id="2" creationId="{F0AB176C-00D5-5FFA-7367-FB87A63309FE}"/>
          </ac:picMkLst>
        </pc:picChg>
      </pc:sldChg>
    </pc:docChg>
  </pc:docChgLst>
  <pc:docChgLst>
    <pc:chgData name="Luciano Pereira Soares" userId="S::lucianops@insper.edu.br::16c53e34-c952-423e-8700-c0525d23304f" providerId="AD" clId="Web-{215DB9BB-F623-FB87-5160-40AA6EF3B221}"/>
    <pc:docChg chg="addSld modSld">
      <pc:chgData name="Luciano Pereira Soares" userId="S::lucianops@insper.edu.br::16c53e34-c952-423e-8700-c0525d23304f" providerId="AD" clId="Web-{215DB9BB-F623-FB87-5160-40AA6EF3B221}" dt="2024-08-22T18:22:12.563" v="165" actId="20577"/>
      <pc:docMkLst>
        <pc:docMk/>
      </pc:docMkLst>
      <pc:sldChg chg="modSp">
        <pc:chgData name="Luciano Pereira Soares" userId="S::lucianops@insper.edu.br::16c53e34-c952-423e-8700-c0525d23304f" providerId="AD" clId="Web-{215DB9BB-F623-FB87-5160-40AA6EF3B221}" dt="2024-08-22T18:16:53.816" v="128" actId="20577"/>
        <pc:sldMkLst>
          <pc:docMk/>
          <pc:sldMk cId="0" sldId="291"/>
        </pc:sldMkLst>
        <pc:spChg chg="mod">
          <ac:chgData name="Luciano Pereira Soares" userId="S::lucianops@insper.edu.br::16c53e34-c952-423e-8700-c0525d23304f" providerId="AD" clId="Web-{215DB9BB-F623-FB87-5160-40AA6EF3B221}" dt="2024-08-22T18:16:53.816" v="128" actId="20577"/>
          <ac:spMkLst>
            <pc:docMk/>
            <pc:sldMk cId="0" sldId="291"/>
            <ac:spMk id="364" creationId="{00000000-0000-0000-0000-000000000000}"/>
          </ac:spMkLst>
        </pc:spChg>
      </pc:sldChg>
      <pc:sldChg chg="addSp delSp modSp">
        <pc:chgData name="Luciano Pereira Soares" userId="S::lucianops@insper.edu.br::16c53e34-c952-423e-8700-c0525d23304f" providerId="AD" clId="Web-{215DB9BB-F623-FB87-5160-40AA6EF3B221}" dt="2024-08-22T18:19:41.416" v="146" actId="1076"/>
        <pc:sldMkLst>
          <pc:docMk/>
          <pc:sldMk cId="0" sldId="292"/>
        </pc:sldMkLst>
        <pc:spChg chg="add del mod">
          <ac:chgData name="Luciano Pereira Soares" userId="S::lucianops@insper.edu.br::16c53e34-c952-423e-8700-c0525d23304f" providerId="AD" clId="Web-{215DB9BB-F623-FB87-5160-40AA6EF3B221}" dt="2024-08-22T18:15:30.156" v="123"/>
          <ac:spMkLst>
            <pc:docMk/>
            <pc:sldMk cId="0" sldId="292"/>
            <ac:spMk id="3" creationId="{0EDF9A7D-C3AD-17C0-D750-98BD7A1C3D08}"/>
          </ac:spMkLst>
        </pc:spChg>
        <pc:picChg chg="add mod">
          <ac:chgData name="Luciano Pereira Soares" userId="S::lucianops@insper.edu.br::16c53e34-c952-423e-8700-c0525d23304f" providerId="AD" clId="Web-{215DB9BB-F623-FB87-5160-40AA6EF3B221}" dt="2024-08-22T18:19:09.212" v="141" actId="1076"/>
          <ac:picMkLst>
            <pc:docMk/>
            <pc:sldMk cId="0" sldId="292"/>
            <ac:picMk id="4" creationId="{ACDE58B4-EDBC-3E6D-7E56-14CCEB475B9E}"/>
          </ac:picMkLst>
        </pc:picChg>
        <pc:picChg chg="add del mod">
          <ac:chgData name="Luciano Pereira Soares" userId="S::lucianops@insper.edu.br::16c53e34-c952-423e-8700-c0525d23304f" providerId="AD" clId="Web-{215DB9BB-F623-FB87-5160-40AA6EF3B221}" dt="2024-08-22T18:18:52.586" v="137"/>
          <ac:picMkLst>
            <pc:docMk/>
            <pc:sldMk cId="0" sldId="292"/>
            <ac:picMk id="5" creationId="{A6BD1BE8-7E56-49E0-E35F-D7703AD5CFED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19:14.978" v="143" actId="1076"/>
          <ac:picMkLst>
            <pc:docMk/>
            <pc:sldMk cId="0" sldId="292"/>
            <ac:picMk id="6" creationId="{31BA7DDA-0A2C-0E28-D467-9A365CBDA243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19:41.416" v="146" actId="1076"/>
          <ac:picMkLst>
            <pc:docMk/>
            <pc:sldMk cId="0" sldId="292"/>
            <ac:picMk id="7" creationId="{16826EDA-3D5B-271F-A5E6-ABEBCC5FA000}"/>
          </ac:picMkLst>
        </pc:picChg>
        <pc:cxnChg chg="add del mod">
          <ac:chgData name="Luciano Pereira Soares" userId="S::lucianops@insper.edu.br::16c53e34-c952-423e-8700-c0525d23304f" providerId="AD" clId="Web-{215DB9BB-F623-FB87-5160-40AA6EF3B221}" dt="2024-08-22T18:13:29.901" v="119"/>
          <ac:cxnSpMkLst>
            <pc:docMk/>
            <pc:sldMk cId="0" sldId="292"/>
            <ac:cxnSpMk id="2" creationId="{A60A807B-941F-2374-077E-E81A74A482A0}"/>
          </ac:cxnSpMkLst>
        </pc:cxnChg>
      </pc:sldChg>
      <pc:sldChg chg="addSp modSp">
        <pc:chgData name="Luciano Pereira Soares" userId="S::lucianops@insper.edu.br::16c53e34-c952-423e-8700-c0525d23304f" providerId="AD" clId="Web-{215DB9BB-F623-FB87-5160-40AA6EF3B221}" dt="2024-08-22T18:20:58.794" v="163" actId="1076"/>
        <pc:sldMkLst>
          <pc:docMk/>
          <pc:sldMk cId="0" sldId="293"/>
        </pc:sldMkLst>
        <pc:picChg chg="add mod">
          <ac:chgData name="Luciano Pereira Soares" userId="S::lucianops@insper.edu.br::16c53e34-c952-423e-8700-c0525d23304f" providerId="AD" clId="Web-{215DB9BB-F623-FB87-5160-40AA6EF3B221}" dt="2024-08-22T18:20:24.918" v="154" actId="1076"/>
          <ac:picMkLst>
            <pc:docMk/>
            <pc:sldMk cId="0" sldId="293"/>
            <ac:picMk id="3" creationId="{8F6ED0AE-79B4-CB46-07B5-A9E33CC77755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28.574" v="155" actId="1076"/>
          <ac:picMkLst>
            <pc:docMk/>
            <pc:sldMk cId="0" sldId="293"/>
            <ac:picMk id="4" creationId="{C70C86E9-D741-9E92-C441-E46F23647CC9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36.075" v="157" actId="1076"/>
          <ac:picMkLst>
            <pc:docMk/>
            <pc:sldMk cId="0" sldId="293"/>
            <ac:picMk id="5" creationId="{B73B8D70-52A3-DE12-6E9B-0A4A465E99EC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46.856" v="159" actId="1076"/>
          <ac:picMkLst>
            <pc:docMk/>
            <pc:sldMk cId="0" sldId="293"/>
            <ac:picMk id="6" creationId="{8DAB31D9-11BF-7757-B844-9AE2D5EBF3D8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55.200" v="161" actId="1076"/>
          <ac:picMkLst>
            <pc:docMk/>
            <pc:sldMk cId="0" sldId="293"/>
            <ac:picMk id="7" creationId="{8AA26C0C-82BC-2FEA-901A-0997E2F70633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58.794" v="163" actId="1076"/>
          <ac:picMkLst>
            <pc:docMk/>
            <pc:sldMk cId="0" sldId="293"/>
            <ac:picMk id="8" creationId="{5D259BB7-6BD5-6240-D1B6-972424842097}"/>
          </ac:picMkLst>
        </pc:picChg>
      </pc:sldChg>
      <pc:sldChg chg="modSp">
        <pc:chgData name="Luciano Pereira Soares" userId="S::lucianops@insper.edu.br::16c53e34-c952-423e-8700-c0525d23304f" providerId="AD" clId="Web-{215DB9BB-F623-FB87-5160-40AA6EF3B221}" dt="2024-08-22T18:22:12.563" v="165" actId="20577"/>
        <pc:sldMkLst>
          <pc:docMk/>
          <pc:sldMk cId="0" sldId="294"/>
        </pc:sldMkLst>
        <pc:spChg chg="mod">
          <ac:chgData name="Luciano Pereira Soares" userId="S::lucianops@insper.edu.br::16c53e34-c952-423e-8700-c0525d23304f" providerId="AD" clId="Web-{215DB9BB-F623-FB87-5160-40AA6EF3B221}" dt="2024-08-22T18:22:08" v="164" actId="20577"/>
          <ac:spMkLst>
            <pc:docMk/>
            <pc:sldMk cId="0" sldId="294"/>
            <ac:spMk id="393" creationId="{00000000-0000-0000-0000-000000000000}"/>
          </ac:spMkLst>
        </pc:spChg>
        <pc:spChg chg="mod">
          <ac:chgData name="Luciano Pereira Soares" userId="S::lucianops@insper.edu.br::16c53e34-c952-423e-8700-c0525d23304f" providerId="AD" clId="Web-{215DB9BB-F623-FB87-5160-40AA6EF3B221}" dt="2024-08-22T18:22:12.563" v="165" actId="20577"/>
          <ac:spMkLst>
            <pc:docMk/>
            <pc:sldMk cId="0" sldId="294"/>
            <ac:spMk id="394" creationId="{00000000-0000-0000-0000-000000000000}"/>
          </ac:spMkLst>
        </pc:spChg>
      </pc:sldChg>
      <pc:sldChg chg="mod modShow">
        <pc:chgData name="Luciano Pereira Soares" userId="S::lucianops@insper.edu.br::16c53e34-c952-423e-8700-c0525d23304f" providerId="AD" clId="Web-{215DB9BB-F623-FB87-5160-40AA6EF3B221}" dt="2024-08-22T18:01:18.185" v="0"/>
        <pc:sldMkLst>
          <pc:docMk/>
          <pc:sldMk cId="0" sldId="295"/>
        </pc:sldMkLst>
      </pc:sldChg>
      <pc:sldChg chg="modSp">
        <pc:chgData name="Luciano Pereira Soares" userId="S::lucianops@insper.edu.br::16c53e34-c952-423e-8700-c0525d23304f" providerId="AD" clId="Web-{215DB9BB-F623-FB87-5160-40AA6EF3B221}" dt="2024-08-22T18:02:27.797" v="8"/>
        <pc:sldMkLst>
          <pc:docMk/>
          <pc:sldMk cId="0" sldId="296"/>
        </pc:sldMkLst>
        <pc:picChg chg="mod modCrop">
          <ac:chgData name="Luciano Pereira Soares" userId="S::lucianops@insper.edu.br::16c53e34-c952-423e-8700-c0525d23304f" providerId="AD" clId="Web-{215DB9BB-F623-FB87-5160-40AA6EF3B221}" dt="2024-08-22T18:02:27.797" v="8"/>
          <ac:picMkLst>
            <pc:docMk/>
            <pc:sldMk cId="0" sldId="296"/>
            <ac:picMk id="2" creationId="{F0AB176C-00D5-5FFA-7367-FB87A63309FE}"/>
          </ac:picMkLst>
        </pc:picChg>
        <pc:picChg chg="mod modCrop">
          <ac:chgData name="Luciano Pereira Soares" userId="S::lucianops@insper.edu.br::16c53e34-c952-423e-8700-c0525d23304f" providerId="AD" clId="Web-{215DB9BB-F623-FB87-5160-40AA6EF3B221}" dt="2024-08-22T18:01:47.889" v="4"/>
          <ac:picMkLst>
            <pc:docMk/>
            <pc:sldMk cId="0" sldId="296"/>
            <ac:picMk id="415" creationId="{00000000-0000-0000-0000-000000000000}"/>
          </ac:picMkLst>
        </pc:picChg>
      </pc:sldChg>
      <pc:sldChg chg="addSp modSp addAnim modNotes">
        <pc:chgData name="Luciano Pereira Soares" userId="S::lucianops@insper.edu.br::16c53e34-c952-423e-8700-c0525d23304f" providerId="AD" clId="Web-{215DB9BB-F623-FB87-5160-40AA6EF3B221}" dt="2024-08-22T18:11:25.943" v="114"/>
        <pc:sldMkLst>
          <pc:docMk/>
          <pc:sldMk cId="0" sldId="302"/>
        </pc:sldMkLst>
        <pc:spChg chg="add mod">
          <ac:chgData name="Luciano Pereira Soares" userId="S::lucianops@insper.edu.br::16c53e34-c952-423e-8700-c0525d23304f" providerId="AD" clId="Web-{215DB9BB-F623-FB87-5160-40AA6EF3B221}" dt="2024-08-22T18:07:46.263" v="79" actId="1076"/>
          <ac:spMkLst>
            <pc:docMk/>
            <pc:sldMk cId="0" sldId="302"/>
            <ac:spMk id="2" creationId="{88134299-C3CA-58F9-539C-8107084513E1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09:00.844" v="92" actId="1076"/>
          <ac:spMkLst>
            <pc:docMk/>
            <pc:sldMk cId="0" sldId="302"/>
            <ac:spMk id="3" creationId="{7628E850-2B56-B6DD-F55E-F3B7A9002DF4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07:49.888" v="80" actId="1076"/>
          <ac:spMkLst>
            <pc:docMk/>
            <pc:sldMk cId="0" sldId="302"/>
            <ac:spMk id="5" creationId="{45E07FCF-0ECA-5567-F3CA-278309BE9F3A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10:40.551" v="110" actId="14100"/>
          <ac:spMkLst>
            <pc:docMk/>
            <pc:sldMk cId="0" sldId="302"/>
            <ac:spMk id="7" creationId="{016DCD11-6F5A-B1FE-F2F0-59477A0DBE65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10:50.739" v="112" actId="1076"/>
          <ac:spMkLst>
            <pc:docMk/>
            <pc:sldMk cId="0" sldId="302"/>
            <ac:spMk id="8" creationId="{DD70FAA4-B5A4-CF44-D7D4-870C5AB3C1D2}"/>
          </ac:spMkLst>
        </pc:spChg>
        <pc:spChg chg="mod">
          <ac:chgData name="Luciano Pereira Soares" userId="S::lucianops@insper.edu.br::16c53e34-c952-423e-8700-c0525d23304f" providerId="AD" clId="Web-{215DB9BB-F623-FB87-5160-40AA6EF3B221}" dt="2024-08-22T18:06:10.603" v="53" actId="1076"/>
          <ac:spMkLst>
            <pc:docMk/>
            <pc:sldMk cId="0" sldId="302"/>
            <ac:spMk id="474" creationId="{00000000-0000-0000-0000-000000000000}"/>
          </ac:spMkLst>
        </pc:spChg>
        <pc:picChg chg="mod">
          <ac:chgData name="Luciano Pereira Soares" userId="S::lucianops@insper.edu.br::16c53e34-c952-423e-8700-c0525d23304f" providerId="AD" clId="Web-{215DB9BB-F623-FB87-5160-40AA6EF3B221}" dt="2024-08-22T18:04:31.068" v="20" actId="1076"/>
          <ac:picMkLst>
            <pc:docMk/>
            <pc:sldMk cId="0" sldId="302"/>
            <ac:picMk id="479" creationId="{00000000-0000-0000-0000-000000000000}"/>
          </ac:picMkLst>
        </pc:picChg>
        <pc:cxnChg chg="add mod">
          <ac:chgData name="Luciano Pereira Soares" userId="S::lucianops@insper.edu.br::16c53e34-c952-423e-8700-c0525d23304f" providerId="AD" clId="Web-{215DB9BB-F623-FB87-5160-40AA6EF3B221}" dt="2024-08-22T18:07:14.840" v="63" actId="14100"/>
          <ac:cxnSpMkLst>
            <pc:docMk/>
            <pc:sldMk cId="0" sldId="302"/>
            <ac:cxnSpMk id="4" creationId="{8EC9C563-96ED-78D4-2B14-DE843AA928BB}"/>
          </ac:cxnSpMkLst>
        </pc:cxnChg>
        <pc:cxnChg chg="add mod">
          <ac:chgData name="Luciano Pereira Soares" userId="S::lucianops@insper.edu.br::16c53e34-c952-423e-8700-c0525d23304f" providerId="AD" clId="Web-{215DB9BB-F623-FB87-5160-40AA6EF3B221}" dt="2024-08-22T18:07:53.997" v="81" actId="14100"/>
          <ac:cxnSpMkLst>
            <pc:docMk/>
            <pc:sldMk cId="0" sldId="302"/>
            <ac:cxnSpMk id="6" creationId="{9DBB3272-13EE-54E9-355F-F52E9C555316}"/>
          </ac:cxnSpMkLst>
        </pc:cxnChg>
      </pc:sldChg>
      <pc:sldChg chg="addSp delSp modSp new mod modShow">
        <pc:chgData name="Luciano Pereira Soares" userId="S::lucianops@insper.edu.br::16c53e34-c952-423e-8700-c0525d23304f" providerId="AD" clId="Web-{215DB9BB-F623-FB87-5160-40AA6EF3B221}" dt="2024-08-22T18:03:35.003" v="19"/>
        <pc:sldMkLst>
          <pc:docMk/>
          <pc:sldMk cId="3292897807" sldId="355"/>
        </pc:sldMkLst>
        <pc:spChg chg="del">
          <ac:chgData name="Luciano Pereira Soares" userId="S::lucianops@insper.edu.br::16c53e34-c952-423e-8700-c0525d23304f" providerId="AD" clId="Web-{215DB9BB-F623-FB87-5160-40AA6EF3B221}" dt="2024-08-22T18:02:59.689" v="11"/>
          <ac:spMkLst>
            <pc:docMk/>
            <pc:sldMk cId="3292897807" sldId="355"/>
            <ac:spMk id="2" creationId="{E7E3E3B8-F6E8-105F-A17F-7AFDF211B2A5}"/>
          </ac:spMkLst>
        </pc:spChg>
        <pc:spChg chg="del">
          <ac:chgData name="Luciano Pereira Soares" userId="S::lucianops@insper.edu.br::16c53e34-c952-423e-8700-c0525d23304f" providerId="AD" clId="Web-{215DB9BB-F623-FB87-5160-40AA6EF3B221}" dt="2024-08-22T18:02:58.251" v="10"/>
          <ac:spMkLst>
            <pc:docMk/>
            <pc:sldMk cId="3292897807" sldId="355"/>
            <ac:spMk id="3" creationId="{A0934253-349C-509A-D55E-E5C2020D5535}"/>
          </ac:spMkLst>
        </pc:spChg>
        <pc:picChg chg="add mod modCrop">
          <ac:chgData name="Luciano Pereira Soares" userId="S::lucianops@insper.edu.br::16c53e34-c952-423e-8700-c0525d23304f" providerId="AD" clId="Web-{215DB9BB-F623-FB87-5160-40AA6EF3B221}" dt="2024-08-22T18:03:32.034" v="18" actId="1076"/>
          <ac:picMkLst>
            <pc:docMk/>
            <pc:sldMk cId="3292897807" sldId="355"/>
            <ac:picMk id="5" creationId="{0756518B-00DC-E86B-CB4F-05DFAF16C2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njugado_de_um_n%C3%BAmero_complexo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undoeducacao.uol.com.br/matematica/o-numero-conjugado.ht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otation_formalisms_in_three_dimensions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7d70cc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c7d70cc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17dde5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d17dde5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d17dde5b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ed17dde5b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17dde5b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d17dde5b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17dde5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d17dde5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17dde5b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d17dde5b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17dde5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ed17dde5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c7d70c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ec7d70c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http://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www.flickr.com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photos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/globetrotter1937/1557776175/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c308e8a9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c308e8a9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c308e8a9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https://upload.wikimedia.org/wikipedia/commons/4/49/Gimbal_Lock_Plane.gif</a:t>
            </a:r>
            <a:endParaRPr/>
          </a:p>
        </p:txBody>
      </p:sp>
      <p:sp>
        <p:nvSpPr>
          <p:cNvPr id="268" name="Google Shape;26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067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c308e8a9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c308e8a9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http://peyman-mass.blogspot.com/2017/11/euler-angles-and-its-unexpected.html</a:t>
            </a:r>
            <a:endParaRPr/>
          </a:p>
        </p:txBody>
      </p:sp>
      <p:sp>
        <p:nvSpPr>
          <p:cNvPr id="286" name="Google Shape;286;gec308e8a95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a4c0811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a4c0811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a4c08114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592b1b2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9592b1b2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00a57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a00a57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00a570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00a570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00a570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ea00a5707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d17dde5b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d17dde5b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ed17dde5b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a00a5707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a00a5707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ea00a57070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592b20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592b20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http://www.cs.cmu.edu/afs/cs/academic/class/16741-s07/www/lectures/Lecture8.pdf</a:t>
            </a:r>
            <a:endParaRPr/>
          </a:p>
        </p:txBody>
      </p:sp>
      <p:sp>
        <p:nvSpPr>
          <p:cNvPr id="378" name="Google Shape;378;ge9592b20d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9592b20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9592b20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388" name="Google Shape;388;ge9592b20d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00a5707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00a5707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https://pt.wikipedia.org/wiki/Conjugado_de_um_n%C3%BAmero_complexo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https://mundoeducacao.uol.com.br/matematica/o-numero-conjugado.htm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ea00a5707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a4c0811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ea4c0811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a4c08114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a00a5707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a00a5707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ea00a57070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a00a570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a00a570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19" name="Google Shape;419;gea00a5707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00a570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a00a570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30" name="Google Shape;430;gea00a5707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c308e8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c308e8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c308e8a9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9592b20d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9592b20d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https://en.wikipedia.org/wiki/Rotation_formalisms_in_three_dimensions</a:t>
            </a:r>
            <a:r>
              <a:rPr lang="pt-BR"/>
              <a:t> </a:t>
            </a:r>
            <a:endParaRPr/>
          </a:p>
        </p:txBody>
      </p:sp>
      <p:sp>
        <p:nvSpPr>
          <p:cNvPr id="452" name="Google Shape;452;ge9592b20d8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c308e8a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c308e8a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62" name="Google Shape;462;gec308e8a95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c308e8a9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c308e8a9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 dirty="0"/>
          </a:p>
          <a:p>
            <a:pPr marL="0" indent="0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2" name="Google Shape;472;gec308e8a9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592b20d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e9592b20d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a4c0811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ea4c0811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ea4c081148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7d70cc9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c7d70cc9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7d70cc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ec7d70cc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c7d70cc9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c7d70cc9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7d70cc9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c7d70cc9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8b2Jo7mn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hyperlink" Target="http://www.youtube.com/watch?v=zc8b2Jo7mn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hyperlink" Target="https://pt.wikipedia.org/wiki/%C3%82ngulos_de_Tait%E2%80%93Bryan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3blue1brow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hyperlink" Target="https://eater.net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4: Coordenadas Homogêneas e Quatérnios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222900" y="1095525"/>
            <a:ext cx="37443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É possível fazer a composição de transformações mais básicas para conseguir transformações mais complexas.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00" y="1095517"/>
            <a:ext cx="4872000" cy="402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51865" t="49261"/>
          <a:stretch/>
        </p:blipFill>
        <p:spPr>
          <a:xfrm>
            <a:off x="4637986" y="3129698"/>
            <a:ext cx="3649077" cy="2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84175" y="3379605"/>
            <a:ext cx="4673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800" dirty="0"/>
              <a:t>Observação: a ordem em que as transformações são aplicadas importa!</a:t>
            </a:r>
            <a:endParaRPr sz="2200" dirty="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52143"/>
          <a:stretch/>
        </p:blipFill>
        <p:spPr>
          <a:xfrm>
            <a:off x="706126" y="829296"/>
            <a:ext cx="7580955" cy="22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76500" y="4069002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superior-direito: escala e translada</a:t>
            </a:r>
            <a:endParaRPr sz="220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160375" y="4531814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inferior-direito: translada e escala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250650" y="818100"/>
            <a:ext cx="8807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As matrizes podem nos ajudar a compor transformações?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2475"/>
            <a:ext cx="4227676" cy="16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50" y="1522475"/>
            <a:ext cx="422639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413" y="3405800"/>
            <a:ext cx="6025199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1713" y="4666075"/>
            <a:ext cx="5045475" cy="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" y="800325"/>
            <a:ext cx="4531775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97" y="856962"/>
            <a:ext cx="389555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22" y="1777763"/>
            <a:ext cx="3044691" cy="36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4054000" y="1804575"/>
            <a:ext cx="5034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reflete em x e, depois, rotaciona pi/2.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4109100" y="2850822"/>
            <a:ext cx="50349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composição obtida aplicando a transformação A seguida da B é indicada por: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47" y="3709024"/>
            <a:ext cx="2306974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4109100" y="4402623"/>
            <a:ext cx="5034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matriz dessa composição é: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575" y="4918625"/>
            <a:ext cx="2306974" cy="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Observe o que acontece invertendo a ordem: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" y="1508100"/>
            <a:ext cx="4898124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23212" r="20142"/>
          <a:stretch/>
        </p:blipFill>
        <p:spPr>
          <a:xfrm>
            <a:off x="800350" y="2378950"/>
            <a:ext cx="2774379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75" y="1582900"/>
            <a:ext cx="3894825" cy="336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255250" y="3546275"/>
            <a:ext cx="4474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rotaciona pi/2 e, depois, reflete em x.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Composição de Transformações (2D-H)</a:t>
            </a:r>
            <a:endParaRPr dirty="0"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dirty="0"/>
              <a:t>E como fica nas coordenadas homogêneas?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178050" y="159442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b="1" dirty="0">
                <a:solidFill>
                  <a:srgbClr val="FF9900"/>
                </a:solidFill>
              </a:rPr>
              <a:t>Exemplo:</a:t>
            </a:r>
            <a:r>
              <a:rPr lang="pt-BR" sz="2300" dirty="0"/>
              <a:t> escala S</a:t>
            </a:r>
            <a:r>
              <a:rPr lang="pt-BR" sz="2300" baseline="-25000" dirty="0"/>
              <a:t>0,5</a:t>
            </a:r>
            <a:r>
              <a:rPr lang="pt-BR" sz="2300" dirty="0"/>
              <a:t> seguida de translação T</a:t>
            </a:r>
            <a:r>
              <a:rPr lang="pt-BR" sz="2300" baseline="-25000" dirty="0"/>
              <a:t>3,1</a:t>
            </a:r>
            <a:r>
              <a:rPr lang="pt-BR" sz="2300" dirty="0"/>
              <a:t>.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775"/>
            <a:ext cx="8839201" cy="157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500" y="4026825"/>
            <a:ext cx="4472226" cy="1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3487919" y="2268187"/>
            <a:ext cx="5442300" cy="2434500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3676454" y="838984"/>
            <a:ext cx="5345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2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Teorema - Transformações Geométricas Básicas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50225" y="1122675"/>
            <a:ext cx="8428200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isometria do plano, distinta da transformaç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</a:t>
            </a: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identidade, é uma, e apenas uma, das seguintes transformações: translação, rotação, reflexão em relação a uma reta ou reflexão transladada.</a:t>
            </a:r>
            <a:endParaRPr sz="1700" dirty="0"/>
          </a:p>
          <a:p>
            <a:pPr marL="0" marR="0" lvl="0" indent="0" algn="just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sz="2700" b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Usando coordenadas homogêneas em 3D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Ponto 3D :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Vetor 3D</a:t>
            </a:r>
            <a:r>
              <a:rPr lang="pt-BR" sz="1400" dirty="0"/>
              <a:t>  </a:t>
            </a:r>
            <a:r>
              <a:rPr lang="pt-BR" sz="1800" dirty="0"/>
              <a:t>: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Matrizes 4x4 para transformações afim: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Indo para o espaço 3D (3D-H)</a:t>
            </a:r>
            <a:endParaRPr dirty="0"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562" y="1479549"/>
            <a:ext cx="1594926" cy="44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562" y="2143970"/>
            <a:ext cx="1594926" cy="38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5575" y="3355175"/>
            <a:ext cx="4712850" cy="177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Transformações 3D como matrizes 3x3 e 3D-H como matrizes 4x4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Escala: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3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Cisalhamento:</a:t>
            </a:r>
            <a:br>
              <a:rPr lang="pt-BR" sz="1800"/>
            </a:br>
            <a:r>
              <a:rPr lang="pt-BR" sz="1400"/>
              <a:t>(em x)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Translação: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9331" y="3132575"/>
            <a:ext cx="4170238" cy="101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Indo para o espaço 3D (3D-H)</a:t>
            </a:r>
            <a:endParaRPr dirty="0"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5021" y="1570470"/>
            <a:ext cx="4064549" cy="10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6547" y="4500380"/>
            <a:ext cx="185405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3358416" y="1248016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7" name="Google Shape;207;p23"/>
          <p:cNvSpPr/>
          <p:nvPr/>
        </p:nvSpPr>
        <p:spPr>
          <a:xfrm>
            <a:off x="3358416" y="2806720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8" name="Google Shape;208;p23"/>
          <p:cNvSpPr/>
          <p:nvPr/>
        </p:nvSpPr>
        <p:spPr>
          <a:xfrm>
            <a:off x="3873573" y="4203846"/>
            <a:ext cx="61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3D-H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4DD6-A36B-1BDB-75DD-6BBF2B96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0BFB-7B8B-D10A-F75C-80273935A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Obs</a:t>
            </a:r>
            <a:r>
              <a:rPr lang="pt-BR" dirty="0"/>
              <a:t>: Estudar dividir essa aula em duas.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E365E-39D8-DBBC-E820-44C126FE0E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66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2D)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2D a ordem da rotação não importa.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33" y="1160475"/>
            <a:ext cx="7304077" cy="395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2365161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19" name="Google Shape;219;p24"/>
          <p:cNvSpPr/>
          <p:nvPr/>
        </p:nvSpPr>
        <p:spPr>
          <a:xfrm>
            <a:off x="5193685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0" name="Google Shape;220;p24"/>
          <p:cNvSpPr/>
          <p:nvPr/>
        </p:nvSpPr>
        <p:spPr>
          <a:xfrm>
            <a:off x="2479853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1" name="Google Shape;221;p24"/>
          <p:cNvSpPr/>
          <p:nvPr/>
        </p:nvSpPr>
        <p:spPr>
          <a:xfrm>
            <a:off x="5193684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22" name="Google Shape;222;p24"/>
          <p:cNvSpPr/>
          <p:nvPr/>
        </p:nvSpPr>
        <p:spPr>
          <a:xfrm>
            <a:off x="1387277" y="5074400"/>
            <a:ext cx="57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Mesmo resultado. Bom! É comutativo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Eixos e Rotações em 3D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 dirty="0"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7" y="838985"/>
            <a:ext cx="5547762" cy="44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3D)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5859423" cy="30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Experimento, gire a garrafa (sempre no sentido positivo da regra da mão direita):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Houve alguma diferença?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168" y="946945"/>
            <a:ext cx="2461612" cy="442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588077" y="4230200"/>
            <a:ext cx="430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 é o mesmo resultado.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Isso pode dar problemas.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 por ângulos de Euler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3361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Rotação sobre os eixos:</a:t>
            </a:r>
            <a:endParaRPr sz="1800"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877" y="1491512"/>
            <a:ext cx="2774526" cy="27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6122075" y="4149850"/>
            <a:ext cx="277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pontos que estiverem sobre o eixo de rotação ficam inalterados.</a:t>
            </a:r>
            <a:endParaRPr sz="1200"/>
          </a:p>
        </p:txBody>
      </p:sp>
      <p:pic>
        <p:nvPicPr>
          <p:cNvPr id="250" name="Google Shape;250;p27" descr="{&quot;backgroundColor&quot;:&quot;#FFFFFF&quot;,&quot;font&quot;:{&quot;color&quot;:&quot;#000000&quot;,&quot;size&quot;:12,&quot;family&quot;:&quot;Arial&quot;},&quot;id&quot;:&quot;8&quot;,&quot;type&quot;:&quot;$$&quot;,&quot;backgroundColorModified&quot;:null,&quot;aid&quot;:null,&quot;code&quot;:&quot;$$\\mathbf{R}_{x,\\theta}=\\begin{bmatrix}\n{1}&amp;{0}&amp;{0}\\\\\n{0}&amp;{\\cos\\theta}&amp;{-\\sin\\theta}\\\\\n{0}&amp;{\\sin\\theta}&amp;{\\cos\\theta}\\\\\n\\end{bmatrix}$$&quot;,&quot;ts&quot;:1630434235278,&quot;cs&quot;:&quot;ops5+jvhpVkI6u0VS36drQ==&quot;,&quot;size&quot;:{&quot;width&quot;:214.33333333333334,&quot;height&quot;:7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1856823"/>
            <a:ext cx="2175288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 descr="{&quot;font&quot;:{&quot;family&quot;:&quot;Arial&quot;,&quot;color&quot;:&quot;#000000&quot;,&quot;size&quot;:12.5},&quot;type&quot;:&quot;$$&quot;,&quot;aid&quot;:null,&quot;id&quot;:&quot;8&quot;,&quot;code&quot;:&quot;$$\\mathbf{R}_{y,\\theta}=\\begin{bmatrix}\n{\\cos\\theta}&amp;{0}&amp;{\\sin\\theta}\\\\\n{0}&amp;{1}&amp;{0}\\\\\n{-\\sin\\theta}&amp;{0}&amp;{\\cos\\theta}\\\\\n\\end{bmatrix}$$&quot;,&quot;backgroundColor&quot;:&quot;#FFFFFF&quot;,&quot;backgroundColorModified&quot;:false,&quot;ts&quot;:1630434454709,&quot;cs&quot;:&quot;YA/YgMaRKeq+ogL1O1pW4Q==&quot;,&quot;size&quot;:{&quot;width&quot;:222.20000000000005,&quot;height&quot;:7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20" y="3126924"/>
            <a:ext cx="211645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 descr="{&quot;code&quot;:&quot;$$\\mathbf{R}_{x,\\theta}=\\begin{bmatrix}\n{1}&amp;{0}&amp;{0}&amp;{0}\\\\\n{0}&amp;{\\cos\\theta}&amp;{-\\sin\\theta}&amp;{0}\\\\\n{0}&amp;{\\sin\\theta}&amp;{\\cos\\theta}&amp;{0}\\\\\n{0}&amp;{0}&amp;{0}&amp;{1}\\\\\n\\end{bmatrix}$$&quot;,&quot;backgroundColor&quot;:&quot;#FFFFFF&quot;,&quot;backgroundColorModified&quot;:false,&quot;aid&quot;:null,&quot;font&quot;:{&quot;size&quot;:12.5,&quot;family&quot;:&quot;Arial&quot;,&quot;color&quot;:&quot;#000000&quot;},&quot;type&quot;:&quot;$$&quot;,&quot;id&quot;:&quot;8&quot;,&quot;ts&quot;:1630434688679,&quot;cs&quot;:&quot;w44DstqgaHAPJajKtan05g==&quot;,&quot;size&quot;:{&quot;width&quot;:253,&quot;height&quot;:1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970" y="1731350"/>
            <a:ext cx="24098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425348" y="1383725"/>
            <a:ext cx="596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                         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      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3D-H</a:t>
            </a:r>
            <a:endParaRPr sz="1100"/>
          </a:p>
        </p:txBody>
      </p:sp>
      <p:pic>
        <p:nvPicPr>
          <p:cNvPr id="254" name="Google Shape;254;p27" descr="{&quot;font&quot;:{&quot;family&quot;:&quot;Arial&quot;,&quot;color&quot;:&quot;#000000&quot;,&quot;size&quot;:12.5},&quot;backgroundColor&quot;:&quot;#FFFFFF&quot;,&quot;code&quot;:&quot;$$\\mathbf{R}_{z,\\theta}=\\begin{bmatrix}\n{\\cos\\theta}&amp;{-\\sin\\theta}&amp;{0}\\\\\n{\\sin\\theta}&amp;{\\cos\\theta}&amp;{0}\\\\\n{0}&amp;{0}&amp;{1}\\\\\n\\end{bmatrix}$$&quot;,&quot;aid&quot;:null,&quot;backgroundColorModified&quot;:false,&quot;type&quot;:&quot;$$&quot;,&quot;id&quot;:&quot;8&quot;,&quot;ts&quot;:1630434521515,&quot;cs&quot;:&quot;vd55MiwPz4XXPZPK7OevAw==&quot;,&quot;size&quot;:{&quot;width&quot;:222,&quot;height&quot;:7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94" y="4414724"/>
            <a:ext cx="2114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 descr="{&quot;code&quot;:&quot;$$\\mathbf{R}_{y,\\theta}=\\begin{bmatrix}\n{\\cos\\theta}&amp;{0}&amp;{\\sin\\theta}&amp;{0}\\\\\n{0}&amp;{1}&amp;{0}&amp;{0}\\\\\n{-\\sin\\theta}&amp;{0}&amp;{\\cos\\theta}&amp;{0}\\\\\n{0}&amp;{0}&amp;{0}&amp;{1}\\\\\n\\end{bmatrix}$$&quot;,&quot;id&quot;:&quot;8&quot;,&quot;backgroundColorModified&quot;:false,&quot;font&quot;:{&quot;size&quot;:12.5,&quot;family&quot;:&quot;Arial&quot;,&quot;color&quot;:&quot;#000000&quot;},&quot;aid&quot;:null,&quot;backgroundColor&quot;:&quot;#FFFFFF&quot;,&quot;type&quot;:&quot;$$&quot;,&quot;ts&quot;:1630434829377,&quot;cs&quot;:&quot;iErG8jLsH5mngsvDEzQRlg==&quot;,&quot;size&quot;:{&quot;width&quot;:252.19999999999996,&quot;height&quot;:10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780" y="2993575"/>
            <a:ext cx="240220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 descr="{&quot;code&quot;:&quot;$$\\mathbf{R}_{z,\\theta}=\\begin{bmatrix}\n{\\cos\\theta}&amp;{-\\sin\\theta}&amp;{0}&amp;{0}\\\\\n{\\sin\\theta}&amp;{\\cos\\theta}&amp;{0}&amp;{0}\\\\\n{0}&amp;{0}&amp;{1}&amp;{0}\\\\\n{0}&amp;{0}&amp;{0}&amp;{1}\\\\\n\\end{bmatrix}$$&quot;,&quot;id&quot;:&quot;8&quot;,&quot;backgroundColorModified&quot;:false,&quot;font&quot;:{&quot;size&quot;:12.5,&quot;family&quot;:&quot;Arial&quot;,&quot;color&quot;:&quot;#000000&quot;},&quot;type&quot;:&quot;$$&quot;,&quot;backgroundColor&quot;:&quot;#FFFFFF&quot;,&quot;aid&quot;:null,&quot;ts&quot;:1630434914004,&quot;cs&quot;:&quot;lgrIBext6RV5s81eV6J8JA==&quot;,&quot;size&quot;:{&quot;width&quot;:251.19999999999996,&quot;height&quot;:10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543" y="4281375"/>
            <a:ext cx="239268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1: Ordem das rotações</a:t>
            </a:r>
            <a:endParaRPr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25" y="629725"/>
            <a:ext cx="6291549" cy="47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Rotações em 3D – ângulos de </a:t>
            </a:r>
            <a:r>
              <a:rPr lang="pt-BR" dirty="0" err="1"/>
              <a:t>euler</a:t>
            </a:r>
            <a:endParaRPr dirty="0"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109" y="2186622"/>
            <a:ext cx="3523419" cy="33104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263951" y="707011"/>
            <a:ext cx="8691513" cy="46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Como expressamos rotações em 3D?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Possibilidade: aplicar rotações em torno dos três eixos? (</a:t>
            </a:r>
            <a:r>
              <a:rPr lang="pt-BR" dirty="0" err="1"/>
              <a:t>X</a:t>
            </a:r>
            <a:r>
              <a:rPr lang="pt-BR" dirty="0"/>
              <a:t>, </a:t>
            </a:r>
            <a:r>
              <a:rPr lang="pt-BR" dirty="0" err="1"/>
              <a:t>Y</a:t>
            </a:r>
            <a:r>
              <a:rPr lang="pt-BR" dirty="0"/>
              <a:t>, </a:t>
            </a:r>
            <a:r>
              <a:rPr lang="pt-BR" dirty="0" err="1"/>
              <a:t>Z</a:t>
            </a:r>
            <a:r>
              <a:rPr lang="pt-BR" dirty="0"/>
              <a:t>) 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Essa proposta é chamada de ângulos de Euler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Conforme se executa rotações, uma rotação pode chegar a anular outras rotações.</a:t>
            </a:r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" name="Google Shape;274;p29" descr="A close up of a logo&#10;&#10;Description automatically generated">
            <a:extLst>
              <a:ext uri="{FF2B5EF4-FFF2-40B4-BE49-F238E27FC236}">
                <a16:creationId xmlns:a16="http://schemas.microsoft.com/office/drawing/2014/main" id="{C8F2C6CD-77BD-A8F1-AAC6-3159D8EF46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0715" y="1788160"/>
            <a:ext cx="3622569" cy="362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Vídeo sobre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lang="pt-BR" dirty="0"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828788" y="4948942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https://www.youtube.com/watch?v=zc8b2Jo7mno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0" descr="In this video we explore Euler Rotations, the most common method for orienting objects in 3d.   It's by-product  &quot;gimbal lock&quot; can cause headaches for animators because the animated motion can move in strange ways. Here we learn how euler's &quot;rotation order&quot; is a bit like hierachies, and how changing this order can help us to avoid gimbal problems.  This is demonstrated with a solution to a common camera problem, by finding the correct rotation order." title="Euler (gimbal lock) Explain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988" y="141856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3 : SLERP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Interpolação de rotações podem ficar muito estranhas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45588"/>
            <a:ext cx="60960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 definir cada um dos ângulos a área de aviação usa os seguintes termos:</a:t>
            </a:r>
            <a:endParaRPr dirty="0"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9" name="Google Shape;299;p32" descr="page6image31625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660032"/>
            <a:ext cx="3892062" cy="256669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9631" y="4436055"/>
            <a:ext cx="8651631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Wikipédia: Os 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Ângulos de </a:t>
            </a:r>
            <a:r>
              <a:rPr lang="pt-BR" sz="13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–Bryan 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(nomeados através de Peter Guthrie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e George Bryan), são um tipo específico de ângulos de Euler usados normalmente em aplicações aeroespaciais para definir a relativa orientação do aeroplano. Os três ângulos especificados </a:t>
            </a:r>
            <a:r>
              <a:rPr lang="pt-BR" sz="13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nesta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fórmula são especificados como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empinamento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pitch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θ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cabeceio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yaw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ψ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e balanceio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roll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φ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 </a:t>
            </a:r>
            <a:endParaRPr dirty="0"/>
          </a:p>
        </p:txBody>
      </p:sp>
      <p:sp>
        <p:nvSpPr>
          <p:cNvPr id="301" name="Google Shape;301;p32"/>
          <p:cNvSpPr/>
          <p:nvPr/>
        </p:nvSpPr>
        <p:spPr>
          <a:xfrm>
            <a:off x="2703342" y="5291473"/>
            <a:ext cx="52918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https://pt.wikipedia.org/wiki/%C3%82ngulos_de_Tait%E2%80%93Bryan</a:t>
            </a:r>
            <a:endParaRPr lang="pt-BR" sz="12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canalpiloto.com.br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/teorias-rotativas-05/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Teorias Rotativas 05 - Canal Piloto">
            <a:extLst>
              <a:ext uri="{FF2B5EF4-FFF2-40B4-BE49-F238E27FC236}">
                <a16:creationId xmlns:a16="http://schemas.microsoft.com/office/drawing/2014/main" id="{B016E0AE-2A5A-A2CD-81ED-2A20EE80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86" y="1660032"/>
            <a:ext cx="3790603" cy="24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57900" y="1887897"/>
            <a:ext cx="84282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Retomando da última aula:</a:t>
            </a:r>
            <a:endParaRPr sz="33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3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Coordenadas Homogêneas (em 2D)</a:t>
            </a:r>
            <a:endParaRPr sz="3366"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262" y="1190677"/>
            <a:ext cx="3109842" cy="308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3D em torno de um eixo arbitrário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9633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Construir uma transformação F de um sistema ortonormal com p, u, v, w onde p e w correspondem ao eixo de rotação.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Aplique a transformação (F R (θ) F-1)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Mova para o eixo Z, rotacione e volte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Lance a rotação do eixo w em um novo sistema de coordenadas</a:t>
            </a:r>
            <a:br>
              <a:rPr lang="pt-BR"/>
            </a:b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503018"/>
            <a:ext cx="8599107" cy="158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Fórmula de rotação de Rodrigues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Rotaciona por um ângulo α em torno do eixo 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provar essa fórmula mágica?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matriz N calcula um produto vetorial: N x = n × x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Suponha que o sistema ortonormal e1, e2, n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692" y="4356554"/>
            <a:ext cx="3582616" cy="118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pt-BR" dirty="0"/>
              <a:t>Rotação em um vetor 3D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Caso desejar fazer a rotação 3D por um vetor use a seguinte fórmula.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t="40223" r="18533"/>
          <a:stretch/>
        </p:blipFill>
        <p:spPr>
          <a:xfrm>
            <a:off x="277325" y="2035700"/>
            <a:ext cx="8509225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823463" y="5361450"/>
            <a:ext cx="756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https://en.wikipedia.org/wiki/Rotation_matrix</a:t>
            </a:r>
            <a:endParaRPr sz="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Representação Alternativa de Rotações 3D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Quatérnios.</a:t>
            </a:r>
            <a:endParaRPr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2371975" y="5189964"/>
            <a:ext cx="440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The Strange Numbers That Birthed Modern Algebra; Quanta Magazine</a:t>
            </a:r>
            <a:endParaRPr sz="700"/>
          </a:p>
        </p:txBody>
      </p:sp>
      <p:pic>
        <p:nvPicPr>
          <p:cNvPr id="336" name="Google Shape;336;p36" descr="{&quot;code&quot;:&quot;$$a\\,+\\,b\\mathbf{i}\\,+\\,c\\mathbf{j}\\,+\\,d\\mathbf{k}$$&quot;,&quot;backgroundColor&quot;:&quot;#FFFFFF&quot;,&quot;type&quot;:&quot;$$&quot;,&quot;aid&quot;:null,&quot;id&quot;:&quot;1&quot;,&quot;backgroundColorModified&quot;:false,&quot;font&quot;:{&quot;family&quot;:&quot;Arial&quot;,&quot;size&quot;:38,&quot;color&quot;:&quot;#000000&quot;},&quot;ts&quot;:1629396496076,&quot;cs&quot;:&quot;6X/gq1v/2sLhyaI3qHTPNA==&quot;,&quot;size&quot;:{&quot;width&quot;:464,&quot;height&quot;:53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43" y="1566904"/>
            <a:ext cx="6986650" cy="8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863" y="2791875"/>
            <a:ext cx="4400250" cy="2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Podemos pensar os números Complexos (</a:t>
            </a:r>
            <a:r>
              <a:rPr lang="pt-BR" dirty="0" err="1"/>
              <a:t>ℂ</a:t>
            </a:r>
            <a:r>
              <a:rPr lang="pt-BR" dirty="0"/>
              <a:t>) como uma extensão dimensional dos números Reais (</a:t>
            </a:r>
            <a:r>
              <a:rPr lang="pt-BR" dirty="0" err="1"/>
              <a:t>ℝ</a:t>
            </a:r>
            <a:r>
              <a:rPr lang="pt-BR" dirty="0"/>
              <a:t>).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Dessa forma, os Quatérnios (</a:t>
            </a:r>
            <a:r>
              <a:rPr lang="pt-BR" dirty="0" err="1"/>
              <a:t>ℍ</a:t>
            </a:r>
            <a:r>
              <a:rPr lang="pt-BR" dirty="0"/>
              <a:t>) são uma extensão para uma quarta dimensão dos números Reais.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Quatérnios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357900" y="1333359"/>
            <a:ext cx="8428200" cy="4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São quatro valores reais e três unidades imaginárias:</a:t>
            </a:r>
            <a:endParaRPr dirty="0"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355" name="Google Shape;355;p38"/>
          <p:cNvSpPr txBox="1"/>
          <p:nvPr/>
        </p:nvSpPr>
        <p:spPr>
          <a:xfrm>
            <a:off x="774275" y="4215507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Reais (escalares)</a:t>
            </a:r>
            <a:endParaRPr sz="1700" b="1"/>
          </a:p>
        </p:txBody>
      </p:sp>
      <p:sp>
        <p:nvSpPr>
          <p:cNvPr id="356" name="Google Shape;356;p38"/>
          <p:cNvSpPr txBox="1"/>
          <p:nvPr/>
        </p:nvSpPr>
        <p:spPr>
          <a:xfrm>
            <a:off x="774267" y="228127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Imaginários:</a:t>
            </a:r>
            <a:endParaRPr sz="1700" b="1"/>
          </a:p>
        </p:txBody>
      </p:sp>
      <p:sp>
        <p:nvSpPr>
          <p:cNvPr id="357" name="Google Shape;357;p38"/>
          <p:cNvSpPr txBox="1"/>
          <p:nvPr/>
        </p:nvSpPr>
        <p:spPr>
          <a:xfrm>
            <a:off x="533925" y="5162925"/>
            <a:ext cx="7841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solidFill>
                  <a:schemeClr val="dk1"/>
                </a:solidFill>
              </a:rPr>
              <a:t>Obs</a:t>
            </a:r>
            <a:r>
              <a:rPr lang="pt-BR" b="1" dirty="0">
                <a:solidFill>
                  <a:schemeClr val="dk1"/>
                </a:solidFill>
              </a:rPr>
              <a:t>: Perceba que o produto dos imaginários  </a:t>
            </a:r>
            <a:r>
              <a:rPr lang="pt-BR" b="1" dirty="0" err="1">
                <a:solidFill>
                  <a:schemeClr val="dk1"/>
                </a:solidFill>
              </a:rPr>
              <a:t>i,j,k</a:t>
            </a:r>
            <a:r>
              <a:rPr lang="pt-BR" b="1" dirty="0">
                <a:solidFill>
                  <a:schemeClr val="dk1"/>
                </a:solidFill>
              </a:rPr>
              <a:t> se comporta como um produto vetorial.</a:t>
            </a:r>
            <a:endParaRPr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0DD-119B-A18C-CD6A-7D5C8552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00" y="1851684"/>
            <a:ext cx="3351072" cy="456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7FE76-52DB-FDE6-7F81-B8FB17C79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00" y="2632325"/>
            <a:ext cx="4439082" cy="1548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74890-87ED-A24F-6540-EC5718B7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00" y="4546099"/>
            <a:ext cx="1407160" cy="41344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A44E2-59C0-41A8-5C26-EF753B294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ADD82-0ED7-1512-EAAE-F0E4FD4A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337820"/>
            <a:ext cx="47371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362A8A-2F09-D2D7-B245-A56E7611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17581"/>
            <a:ext cx="7772400" cy="28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09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base canônica dos quatérnios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357900" y="1154702"/>
            <a:ext cx="8428200" cy="340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O conjunto {1, i, j, k} forma uma base dos quatérnios, pois todo quatérnio pode ser escrito como uma combinação linear desses elementos.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Note que se trata de uma </a:t>
            </a:r>
            <a:r>
              <a:rPr lang="pt-BR" sz="2200" b="1" dirty="0"/>
              <a:t>base ortonormal</a:t>
            </a:r>
            <a:r>
              <a:rPr lang="pt-BR" sz="2200" dirty="0"/>
              <a:t>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Lembre-se que os vetores de uma base ortonormal são dois a dois ortogonais e têm comprimento unitário.</a:t>
            </a:r>
            <a:endParaRPr sz="2200" dirty="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representar quatérnios</a:t>
            </a:r>
            <a:endParaRPr dirty="0"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357900" y="2857501"/>
            <a:ext cx="8428200" cy="16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Definição:</a:t>
            </a:r>
            <a:endParaRPr sz="23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Para um quatérnio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+ </a:t>
            </a:r>
            <a:r>
              <a:rPr lang="pt-BR" sz="2300" b="1"/>
              <a:t>q</a:t>
            </a:r>
            <a:r>
              <a:rPr lang="pt-BR" sz="2300"/>
              <a:t>, dizemos que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é a parte escalar e </a:t>
            </a:r>
            <a:r>
              <a:rPr lang="pt-BR" sz="2300" b="1"/>
              <a:t>q</a:t>
            </a:r>
            <a:r>
              <a:rPr lang="pt-BR" sz="2300"/>
              <a:t> é a parte vetorial.</a:t>
            </a:r>
            <a:endParaRPr sz="230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74" name="Google Shape;374;p40" descr="{&quot;backgroundColor&quot;:&quot;#FFFFFF&quot;,&quot;font&quot;:{&quot;family&quot;:&quot;Arial&quot;,&quot;size&quot;:27.5,&quot;color&quot;:&quot;#000000&quot;},&quot;id&quot;:&quot;2&quot;,&quot;aid&quot;:null,&quot;code&quot;:&quot;\\begin{lalign*}\n&amp;{q\\,=\\,q_{r}\\,+q_{i}i\\,+q_{j}j\\,+\\,q_{k}k}\\\\\n&amp;{q\\,=\\,\\left(q_{r},\\,q_{i},\\,q_{j},\\,q_{k}\\right)}\\\\\n&amp;{q\\,=\\,q_{r}\\,+\\mathbf{q}}\t\n\\end{lalign*}&quot;,&quot;type&quot;:&quot;lalign*&quot;,&quot;backgroundColorModified&quot;:false,&quot;ts&quot;:1630338350166,&quot;cs&quot;:&quot;zRGo1M8j2bm40g1tezReaA==&quot;,&quot;size&quot;:{&quot;width&quot;:469,&quot;height&quot;:154.333333333333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76" y="978850"/>
            <a:ext cx="4467225" cy="14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rrow-small-left icon font - Free arrow-small-left icon fonts">
            <a:extLst>
              <a:ext uri="{FF2B5EF4-FFF2-40B4-BE49-F238E27FC236}">
                <a16:creationId xmlns:a16="http://schemas.microsoft.com/office/drawing/2014/main" id="{ACDE58B4-EDBC-3E6D-7E56-14CCEB475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994140" y="3272819"/>
            <a:ext cx="223597" cy="142439"/>
          </a:xfrm>
          <a:prstGeom prst="rect">
            <a:avLst/>
          </a:prstGeom>
        </p:spPr>
      </p:pic>
      <p:pic>
        <p:nvPicPr>
          <p:cNvPr id="6" name="Picture 5" descr="Arrow-small-left icon font - Free arrow-small-left icon fonts">
            <a:extLst>
              <a:ext uri="{FF2B5EF4-FFF2-40B4-BE49-F238E27FC236}">
                <a16:creationId xmlns:a16="http://schemas.microsoft.com/office/drawing/2014/main" id="{31BA7DDA-0A2C-0E28-D467-9A365CB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909515" y="2050106"/>
            <a:ext cx="223597" cy="142439"/>
          </a:xfrm>
          <a:prstGeom prst="rect">
            <a:avLst/>
          </a:prstGeom>
        </p:spPr>
      </p:pic>
      <p:pic>
        <p:nvPicPr>
          <p:cNvPr id="7" name="Picture 6" descr="Arrow-small-left icon font - Free arrow-small-left icon fonts">
            <a:extLst>
              <a:ext uri="{FF2B5EF4-FFF2-40B4-BE49-F238E27FC236}">
                <a16:creationId xmlns:a16="http://schemas.microsoft.com/office/drawing/2014/main" id="{16826EDA-3D5B-271F-A5E6-ABEBCC5FA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72487" y="3670599"/>
            <a:ext cx="223597" cy="14243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Multiplicação de Quatérnios</a:t>
            </a:r>
            <a:endParaRPr dirty="0"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representar o produto de quatérnios de diversas formas: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forma de representar o produto de quatérnios é usando a representação de produtos escalares e produtos vetoriais: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83" name="Google Shape;383;p41" descr="{&quot;backgroundColor&quot;:&quot;#FFFFFF&quot;,&quot;id&quot;:&quot;7&quot;,&quot;font&quot;:{&quot;color&quot;:&quot;#000000&quot;,&quot;family&quot;:&quot;Arial&quot;,&quot;size&quot;:12},&quot;backgroundColorModified&quot;:null,&quot;aid&quot;:null,&quot;type&quot;:&quot;align*&quot;,&quot;code&quot;:&quot;\\begin{align*}\n{\\text{pq}}&amp;={\\left(p_{r}\\,+p_{i}i\\,+p_{j}j\\,+\\,p_{k}k\\right)\\left(q_{r}\\,+q_{i}i\\,+q_{j}j\\,+\\,q_{k}k\\right)\\,}\\\\\n{\\,}&amp;={\\left(p_{r}q_{r}-p_{i}q_{i}\\,-p_{j}q_{j}\\,-p_{k}q_{k}\\right)+\\left(...\\right)i+\\left(...\\right)j+\\left(...\\right)k}\t\n\\end{align*}&quot;,&quot;ts&quot;:1630349284574,&quot;cs&quot;:&quot;B9G4n932O2k+UWIEZVVMtw==&quot;,&quot;size&quot;:{&quot;width&quot;:470.3333333333333,&quot;height&quot;:4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777075"/>
            <a:ext cx="8343850" cy="7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 descr="{&quot;id&quot;:&quot;7&quot;,&quot;aid&quot;:null,&quot;backgroundColor&quot;:&quot;#FFFFFF&quot;,&quot;code&quot;:&quot;\\begin{align*}\n{\\text{pq}}&amp;={p_{r}q_{r}-\\mathbf{p\\cdot q}\\,+p_{r}\\mathbf{q}\\,-q_{r}\\mathbf{p}+\\mathbf{p\\times q}}\t\n\\end{align*}&quot;,&quot;type&quot;:&quot;align*&quot;,&quot;font&quot;:{&quot;color&quot;:&quot;#000000&quot;,&quot;family&quot;:&quot;Arial&quot;,&quot;size&quot;:22},&quot;backgroundColorModified&quot;:false,&quot;ts&quot;:1630349497488,&quot;cs&quot;:&quot;q3YV6NuifsvAZL8Mu7VrhA==&quot;,&quot;size&quot;:{&quot;width&quot;:574.5,&quot;height&quot;:2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368599"/>
            <a:ext cx="6472713" cy="3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rrow-small-left icon font - Free arrow-small-left icon fonts">
            <a:extLst>
              <a:ext uri="{FF2B5EF4-FFF2-40B4-BE49-F238E27FC236}">
                <a16:creationId xmlns:a16="http://schemas.microsoft.com/office/drawing/2014/main" id="{8F6ED0AE-79B4-CB46-07B5-A9E33CC7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508407" y="4256557"/>
            <a:ext cx="307417" cy="195779"/>
          </a:xfrm>
          <a:prstGeom prst="rect">
            <a:avLst/>
          </a:prstGeom>
        </p:spPr>
      </p:pic>
      <p:pic>
        <p:nvPicPr>
          <p:cNvPr id="4" name="Picture 3" descr="Arrow-small-left icon font - Free arrow-small-left icon fonts">
            <a:extLst>
              <a:ext uri="{FF2B5EF4-FFF2-40B4-BE49-F238E27FC236}">
                <a16:creationId xmlns:a16="http://schemas.microsoft.com/office/drawing/2014/main" id="{C70C86E9-D741-9E92-C441-E46F2364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42107" y="4256556"/>
            <a:ext cx="307417" cy="195779"/>
          </a:xfrm>
          <a:prstGeom prst="rect">
            <a:avLst/>
          </a:prstGeom>
        </p:spPr>
      </p:pic>
      <p:pic>
        <p:nvPicPr>
          <p:cNvPr id="5" name="Picture 4" descr="Arrow-small-left icon font - Free arrow-small-left icon fonts">
            <a:extLst>
              <a:ext uri="{FF2B5EF4-FFF2-40B4-BE49-F238E27FC236}">
                <a16:creationId xmlns:a16="http://schemas.microsoft.com/office/drawing/2014/main" id="{B73B8D70-52A3-DE12-6E9B-0A4A465E9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146126" y="4256556"/>
            <a:ext cx="307417" cy="195779"/>
          </a:xfrm>
          <a:prstGeom prst="rect">
            <a:avLst/>
          </a:prstGeom>
        </p:spPr>
      </p:pic>
      <p:pic>
        <p:nvPicPr>
          <p:cNvPr id="6" name="Picture 5" descr="Arrow-small-left icon font - Free arrow-small-left icon fonts">
            <a:extLst>
              <a:ext uri="{FF2B5EF4-FFF2-40B4-BE49-F238E27FC236}">
                <a16:creationId xmlns:a16="http://schemas.microsoft.com/office/drawing/2014/main" id="{8DAB31D9-11BF-7757-B844-9AE2D5EBF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236789" y="4256556"/>
            <a:ext cx="307417" cy="195779"/>
          </a:xfrm>
          <a:prstGeom prst="rect">
            <a:avLst/>
          </a:prstGeom>
        </p:spPr>
      </p:pic>
      <p:pic>
        <p:nvPicPr>
          <p:cNvPr id="7" name="Picture 6" descr="Arrow-small-left icon font - Free arrow-small-left icon fonts">
            <a:extLst>
              <a:ext uri="{FF2B5EF4-FFF2-40B4-BE49-F238E27FC236}">
                <a16:creationId xmlns:a16="http://schemas.microsoft.com/office/drawing/2014/main" id="{8AA26C0C-82BC-2FEA-901A-0997E2F70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961385" y="4256555"/>
            <a:ext cx="307417" cy="195779"/>
          </a:xfrm>
          <a:prstGeom prst="rect">
            <a:avLst/>
          </a:prstGeom>
        </p:spPr>
      </p:pic>
      <p:pic>
        <p:nvPicPr>
          <p:cNvPr id="8" name="Picture 7" descr="Arrow-small-left icon font - Free arrow-small-left icon fonts">
            <a:extLst>
              <a:ext uri="{FF2B5EF4-FFF2-40B4-BE49-F238E27FC236}">
                <a16:creationId xmlns:a16="http://schemas.microsoft.com/office/drawing/2014/main" id="{5D259BB7-6BD5-6240-D1B6-972424842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695905" y="4256555"/>
            <a:ext cx="307417" cy="1957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60139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Não são comutativos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 manipulações usuais são válidas</a:t>
            </a:r>
            <a:endParaRPr dirty="0"/>
          </a:p>
        </p:txBody>
      </p:sp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928075" y="1220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lang="en-US"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928075" y="2660675"/>
            <a:ext cx="6513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sz="3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 é escalar)</a:t>
            </a:r>
            <a:endParaRPr sz="30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λ(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 é escalar)</a:t>
            </a:r>
            <a:endParaRPr sz="30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Conjugado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r="2288"/>
          <a:stretch/>
        </p:blipFill>
        <p:spPr>
          <a:xfrm>
            <a:off x="400710" y="778015"/>
            <a:ext cx="8235290" cy="325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6" y="3982535"/>
            <a:ext cx="67056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Conjugado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5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Conjugado de um quatérnio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Assim: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Módulo:</a:t>
            </a:r>
            <a:endParaRPr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13" name="Google Shape;413;p44" descr="{&quot;id&quot;:&quot;3&quot;,&quot;backgroundColorModified&quot;:false,&quot;type&quot;:&quot;lalign*&quot;,&quot;backgroundColor&quot;:&quot;#FFFFFF&quot;,&quot;aid&quot;:null,&quot;code&quot;:&quot;\\begin{lalign*}\n&amp;{q\\,\\bar{q}=\\,\\left(q_{r}\\,+\\mathbf{q}\\right)\\left(q_{r}\\,-\\mathbf{q}\\right)}\\\\\n&amp;{q\\,\\bar{q}=\\,q_{r}^{2}+q_{r}\\mathbf{q}-q_{r}\\mathbf{q}-\\mathbf{qq}}\\\\\n&amp;{q\\,\\bar{q}=\\,q_{r}^{2}+\\mathbf{q\\cdot}\\mathbf{q}-\\mathbf{q\\times q}}\\\\\n&amp;{q\\,\\bar{q}=\\,q_{r}^{2}+q_{i}^{2}+q_{j}^{2}+q_{k}^{2}}\t\n\\end{lalign*}&quot;,&quot;font&quot;:{&quot;color&quot;:&quot;#000000&quot;,&quot;family&quot;:&quot;Arial&quot;,&quot;size&quot;:24},&quot;ts&quot;:1630338717778,&quot;cs&quot;:&quot;WL45wGd4CqG2fuimGk5rTw==&quot;,&quot;size&quot;:{&quot;width&quot;:425,&quot;height&quot;:20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80" y="2151834"/>
            <a:ext cx="40481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 descr="{&quot;font&quot;:{&quot;color&quot;:&quot;#000000&quot;,&quot;size&quot;:24,&quot;family&quot;:&quot;Arial&quot;},&quot;type&quot;:&quot;lalign*&quot;,&quot;backgroundColorModified&quot;:false,&quot;id&quot;:&quot;3&quot;,&quot;code&quot;:&quot;\\begin{lalign*}\n&amp;{\\left|q\\right|={\\sqrt[]{q\\,\\bar{q}}}=\\,{\\sqrt[]{q_{i}^{2}+q_{j}^{2}+q_{k}^{2}+q_{r}^{2}}}}\t\n\\end{lalign*}&quot;,&quot;backgroundColor&quot;:&quot;#FFFFFF&quot;,&quot;aid&quot;:null,&quot;ts&quot;:1630338747118,&quot;cs&quot;:&quot;WY0jjogGVvEJxkUqQBMgUg==&quot;,&quot;size&quot;:{&quot;width&quot;:537.5,&quot;height&quot;: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75" y="4640029"/>
            <a:ext cx="51196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 descr="{&quot;backgroundColorModified&quot;:false,&quot;id&quot;:&quot;6&quot;,&quot;aid&quot;:null,&quot;type&quot;:&quot;lalign*&quot;,&quot;backgroundColor&quot;:&quot;#FFFFFF&quot;,&quot;code&quot;:&quot;\\begin{lalign*}\n&amp;{q\\,=\\,q_{r}\\,-q_{i}i\\,-q_{j}j\\,-\\,q_{k}k}\\\\\n\\end{lalign*}&quot;,&quot;font&quot;:{&quot;size&quot;:25,&quot;color&quot;:&quot;#000000&quot;,&quot;family&quot;:&quot;Arial&quot;},&quot;ts&quot;:1630338615748,&quot;cs&quot;:&quot;4XmRqbHzFlrtuT0bEhY2Bg==&quot;,&quot;size&quot;:{&quot;width&quot;:426,&quot;height&quot;:38.666666666666664}}"/>
          <p:cNvPicPr preferRelativeResize="0"/>
          <p:nvPr/>
        </p:nvPicPr>
        <p:blipFill>
          <a:blip r:embed="rId5">
            <a:alphaModFix/>
          </a:blip>
          <a:srcRect l="6956" t="1026" r="190" b="6792"/>
          <a:stretch/>
        </p:blipFill>
        <p:spPr>
          <a:xfrm>
            <a:off x="1068089" y="1280925"/>
            <a:ext cx="3767683" cy="33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0AB176C-00D5-5FFA-7367-FB87A63309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6304" b="5814"/>
          <a:stretch/>
        </p:blipFill>
        <p:spPr>
          <a:xfrm>
            <a:off x="784895" y="1281266"/>
            <a:ext cx="229503" cy="32123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algébricas dos quatérnios</a:t>
            </a:r>
            <a:endParaRPr/>
          </a:p>
        </p:txBody>
      </p:sp>
      <p:sp>
        <p:nvSpPr>
          <p:cNvPr id="422" name="Google Shape;422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Quatérnio unitário: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 unitário: </a:t>
            </a:r>
            <a:endParaRPr/>
          </a:p>
        </p:txBody>
      </p:sp>
      <p:sp>
        <p:nvSpPr>
          <p:cNvPr id="423" name="Google Shape;423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24" name="Google Shape;424;p45" descr="{&quot;id&quot;:&quot;3&quot;,&quot;code&quot;:&quot;\\begin{lalign*}\n&amp;{q^{-1}=\\frac{\\bar{q}}{\\left|q\\right|^{2}}}\\\\\n\\end{lalign*}&quot;,&quot;aid&quot;:null,&quot;type&quot;:&quot;lalign*&quot;,&quot;backgroundColorModified&quot;:false,&quot;backgroundColor&quot;:&quot;#FFFFFF&quot;,&quot;font&quot;:{&quot;color&quot;:&quot;#000000&quot;,&quot;family&quot;:&quot;Arial&quot;,&quot;size&quot;:24},&quot;ts&quot;:1630191113997,&quot;cs&quot;:&quot;mhcsXUzzVrc9d6GE6WMV5A==&quot;,&quot;size&quot;:{&quot;width&quot;:169.33333333333334,&quot;height&quot;:89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17" y="1004859"/>
            <a:ext cx="1612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 descr="{&quot;id&quot;:&quot;3&quot;,&quot;code&quot;:&quot;\\begin{lalign*}\n&amp;{\\left|q\\right|=1}\\\\\n\\end{lalign*}&quot;,&quot;aid&quot;:null,&quot;type&quot;:&quot;lalign*&quot;,&quot;backgroundColorModified&quot;:false,&quot;backgroundColor&quot;:&quot;#FFFFFF&quot;,&quot;font&quot;:{&quot;color&quot;:&quot;#000000&quot;,&quot;size&quot;:24,&quot;family&quot;:&quot;Arial&quot;},&quot;ts&quot;:1630191154336,&quot;cs&quot;:&quot;HIFtIdpK9k00/Fq+Nq2Deg==&quot;,&quot;size&quot;:{&quot;width&quot;:100,&quot;height&quot;: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092" y="2304558"/>
            <a:ext cx="952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 descr="{&quot;id&quot;:&quot;3&quot;,&quot;type&quot;:&quot;lalign*&quot;,&quot;backgroundColorModified&quot;:false,&quot;aid&quot;:null,&quot;code&quot;:&quot;\\begin{lalign*}\n&amp;{q^{-1}=\\bar{q}}\\\\\n\\end{lalign*}&quot;,&quot;backgroundColor&quot;:&quot;#FFFFFF&quot;,&quot;font&quot;:{&quot;color&quot;:&quot;#000000&quot;,&quot;family&quot;:&quot;Arial&quot;,&quot;size&quot;:24},&quot;ts&quot;:1630191197945,&quot;cs&quot;:&quot;e+jV9sFVIDvMI2eJy9XbrQ==&quot;,&quot;size&quot;:{&quot;width&quot;:123.33333333333331,&quot;height&quot;:40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17" y="3315188"/>
            <a:ext cx="1174750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AE5C3-5652-24D9-4758-1B6125709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 lang="pt-BR"/>
          </a:p>
        </p:txBody>
      </p:sp>
      <p:pic>
        <p:nvPicPr>
          <p:cNvPr id="5" name="Picture 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0756518B-00DC-E86B-CB4F-05DFAF16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57" t="30180" r="12479" b="27477"/>
          <a:stretch/>
        </p:blipFill>
        <p:spPr>
          <a:xfrm>
            <a:off x="474282" y="1173851"/>
            <a:ext cx="8456589" cy="337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97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e Rotações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Rotações são representadas por quatérnios unitários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4112775" y="5378175"/>
            <a:ext cx="428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Lessons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3"/>
              </a:rPr>
              <a:t>Grant Sanderson</a:t>
            </a: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       Technology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4"/>
              </a:rPr>
              <a:t>Ben Eater</a:t>
            </a:r>
            <a:endParaRPr sz="1100"/>
          </a:p>
        </p:txBody>
      </p:sp>
      <p:sp>
        <p:nvSpPr>
          <p:cNvPr id="435" name="Google Shape;43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36" name="Google Shape;436;p46" descr="{&quot;type&quot;:&quot;lalign*&quot;,&quot;id&quot;:&quot;2&quot;,&quot;backgroundColorModified&quot;:false,&quot;aid&quot;:null,&quot;code&quot;:&quot;\\begin{lalign*}\n&amp;{q\\,=\\,q_{r}\\,+q_{i}i\\,+q_{j}j\\,+\\,q_{k}k}\\\\\n&amp;{q_{i}^{2}+q_{j}^{2}+q_{k}^{2}+q_{r}^{2}=1}\\\\\n\\end{lalign*}&quot;,&quot;backgroundColor&quot;:&quot;#FFFFFF&quot;,&quot;font&quot;:{&quot;size&quot;:25,&quot;color&quot;:&quot;#000000&quot;,&quot;family&quot;:&quot;Arial&quot;},&quot;ts&quot;:1630338834592,&quot;cs&quot;:&quot;GRr89uD47QQwIeK27LAnrA==&quot;,&quot;size&quot;:{&quot;width&quot;:426,&quot;height&quot;:10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49" y="1893900"/>
            <a:ext cx="4057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475" y="1325775"/>
            <a:ext cx="4226427" cy="22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357900" y="3725632"/>
            <a:ext cx="8574002" cy="15575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Quatérnios unitários vivem em uma superfície esférica unitária no R</a:t>
            </a:r>
            <a:r>
              <a:rPr lang="pt-BR" sz="1700" baseline="30000" dirty="0"/>
              <a:t>4</a:t>
            </a:r>
            <a:endParaRPr sz="1700" baseline="30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Os quatérnios </a:t>
            </a:r>
            <a:r>
              <a:rPr lang="pt-BR" sz="1700" dirty="0" err="1"/>
              <a:t>q</a:t>
            </a:r>
            <a:r>
              <a:rPr lang="pt-BR" sz="1700" dirty="0"/>
              <a:t> e -</a:t>
            </a:r>
            <a:r>
              <a:rPr lang="pt-BR" sz="1700" dirty="0" err="1"/>
              <a:t>q</a:t>
            </a:r>
            <a:r>
              <a:rPr lang="pt-BR" sz="1700" dirty="0"/>
              <a:t> representam a mesma rotação</a:t>
            </a:r>
            <a:endParaRPr sz="17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sz="1700" dirty="0"/>
              <a:t>A rotação nula (identidade) é o quatérnio = 1</a:t>
            </a:r>
            <a:endParaRPr sz="17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Rotação de Quatérnios unitários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50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rotação é definida por um eixo </a:t>
            </a:r>
            <a:r>
              <a:rPr lang="pt-BR" dirty="0" err="1"/>
              <a:t>u</a:t>
            </a:r>
            <a:r>
              <a:rPr lang="pt-BR" dirty="0"/>
              <a:t> com uma rotação 𝜃.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	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quatérnio terá a parte escalar igual a cosseno(𝜃/2) e sua parte imaginária (indicada por um ponto no espaço) como os eixos multiplicados pelo seno(𝜃/2) e os respectivos valores imaginários.</a:t>
            </a:r>
            <a:endParaRPr dirty="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47" name="Google Shape;447;p47" descr="{&quot;backgroundColor&quot;:&quot;#FFFFFF&quot;,&quot;type&quot;:&quot;lalign*&quot;,&quot;backgroundColorModified&quot;:null,&quot;aid&quot;:null,&quot;code&quot;:&quot;\\begin{lalign*}\n&amp;{=\\,\\begin{bmatrix}\n{u_{x}}&amp;{u_{y}}&amp;{u_{z}}\\\\\n\\end{bmatrix}}\\\\\n&amp;{=\\,\\theta}\\\\\n\\end{lalign*}&quot;,&quot;font&quot;:{&quot;size&quot;:12,&quot;color&quot;:&quot;#000000&quot;,&quot;family&quot;:&quot;Arial&quot;},&quot;id&quot;:&quot;4&quot;,&quot;ts&quot;:1630328494849,&quot;cs&quot;:&quot;ZqrchTjShElNB55TrWVIjg==&quot;,&quot;size&quot;:{&quot;width&quot;:122.83333333333333,&quot;height&quot;:39.1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1" y="1509640"/>
            <a:ext cx="1844151" cy="5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 descr="{&quot;type&quot;:&quot;$$&quot;,&quot;id&quot;:&quot;5&quot;,&quot;backgroundColorModified&quot;:null,&quot;aid&quot;:null,&quot;font&quot;:{&quot;size&quot;:12,&quot;family&quot;:&quot;Arial&quot;,&quot;color&quot;:&quot;#000000&quot;},&quot;code&quot;:&quot;$$q\\,=\\,\\cos\\left(\\frac{\\theta}{2}\\right)+\\sin\\left(\\frac{\\theta}{2}\\right)u_{x}i+\\sin\\left(\\frac{\\theta}{2}\\right)u_{y}j+\\sin\\left(\\frac{\\theta}{2}\\right)u_{z}k$$&quot;,&quot;backgroundColor&quot;:&quot;#FFFFFF&quot;,&quot;ts&quot;:1630328781141,&quot;cs&quot;:&quot;6VheOl04Zf18kosaENuGrw==&quot;,&quot;size&quot;:{&quot;width&quot;:478.3333333333333,&quot;height&quot;:4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50" y="4305300"/>
            <a:ext cx="7730901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4D9B4-DE1C-9075-9BA3-A1B1FC20BA26}"/>
              </a:ext>
            </a:extLst>
          </p:cNvPr>
          <p:cNvSpPr txBox="1"/>
          <p:nvPr/>
        </p:nvSpPr>
        <p:spPr>
          <a:xfrm>
            <a:off x="1531620" y="1486548"/>
            <a:ext cx="4587240" cy="63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eixo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ângulo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Para trabalharmos com a rotação por quatérnios, precisamos deles normalizados:</a:t>
            </a: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Sua rotação pode ser realizada pela operação:</a:t>
            </a:r>
            <a:endParaRPr sz="1950"/>
          </a:p>
        </p:txBody>
      </p:sp>
      <p:sp>
        <p:nvSpPr>
          <p:cNvPr id="456" name="Google Shape;45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57" name="Google Shape;457;p48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51" y="4121063"/>
            <a:ext cx="3031331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 descr="{&quot;backgroundColor&quot;:&quot;#FFFFFF&quot;,&quot;code&quot;:&quot;\\begin{lalign*}\n&amp;{\\hat{q}\\,=\\,\\,\\frac{q_{r}\\,+q_{i}i\\,+q_{j}j\\,+\\,q_{k}k}{{\\sqrt[]{q_{r}^{2}+q_{i}^{2}+q_{j}^{2}+q_{k}^{2}}}}}\\\\\n\\end{lalign*}&quot;,&quot;id&quot;:&quot;6&quot;,&quot;backgroundColorModified&quot;:false,&quot;font&quot;:{&quot;color&quot;:&quot;#000000&quot;,&quot;size&quot;:25,&quot;family&quot;:&quot;Arial&quot;},&quot;type&quot;:&quot;lalign*&quot;,&quot;aid&quot;:null,&quot;ts&quot;:1630348017172,&quot;cs&quot;:&quot;69RGuvYIhaiE7ECC2/mglQ==&quot;,&quot;size&quot;:{&quot;width&quot;:450.6666666666667,&quot;height&quot;:12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051" y="1857600"/>
            <a:ext cx="4292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matriz de rotação que realiza tal cálculo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Porém, ela pode ser simplificada...</a:t>
            </a: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467" name="Google Shape;467;p49" descr="{&quot;backgroundColorModified&quot;:false,&quot;font&quot;:{&quot;color&quot;:&quot;#000000&quot;,&quot;family&quot;:&quot;Arial&quot;,&quot;size&quot;:25},&quot;aid&quot;:null,&quot;id&quot;:&quot;2&quot;,&quot;backgroundColor&quot;:&quot;#FFFFFF&quot;,&quot;type&quot;:&quot;lalign*&quot;,&quot;code&quot;:&quot;\\begin{lalign*}\n&amp;{\\mathsf{para:}\\,q\\,=\\,q_{0}\\,-q_{1}i\\,-q_{2}j\\,-\\,q_{3}k}\\\\\n&amp;{}\\\\\n&amp;{R=\\begin{pmatrix}\n{q_{0}^{2}+q_{1}^{2}-q_{2}^{2}-q_{3}^{2}}&amp;{2q_{1}q_{2}-2q_{0}q_{3}}&amp;{2q_{1}q_{3}+2q_{0}q_{2}}\\\\\n{2q_{1}q_{2}+2q_{0}q_{3}}&amp;{q_{0}^{2}-q_{1}^{2}+q_{2}^{2}-q_{3}^{2}}&amp;{2q_{2}q_{3}-2q_{0}q_{1}}\\\\\n{2q_{1}q_{3}-2q_{0}q_{2}}&amp;{2q_{2}q_{3}+2q_{0}q_{1}}&amp;{q_{0}^{2}-q_{1}^{2}-q_{2}^{2}+q_{3}^{2}}\\\\\n\\end{pmatrix}}\\\\\n\\end{lalign*}&quot;,&quot;ts&quot;:1630260852399,&quot;cs&quot;:&quot;G1wQpJQZJj19J6Fa8KZ1ug==&quot;,&quot;size&quot;:{&quot;width&quot;:1076,&quot;height&quot;:2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0" y="2144225"/>
            <a:ext cx="684581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1" y="890638"/>
            <a:ext cx="3031331" cy="42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body" idx="1"/>
          </p:nvPr>
        </p:nvSpPr>
        <p:spPr>
          <a:xfrm>
            <a:off x="390550" y="920833"/>
            <a:ext cx="8428200" cy="30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Na prática: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O que leva uma matriz de rotação:</a:t>
            </a:r>
            <a:endParaRPr dirty="0"/>
          </a:p>
        </p:txBody>
      </p:sp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Representação Quatérnios em Coord. Homogêneas</a:t>
            </a:r>
            <a:endParaRPr sz="2467"/>
          </a:p>
        </p:txBody>
      </p:sp>
      <p:sp>
        <p:nvSpPr>
          <p:cNvPr id="476" name="Google Shape;47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431850" y="5175525"/>
            <a:ext cx="789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 definição acima armazena quaternion como uma matriz seguindo a convenção usada em (Wertz 1980) e (Markley 2003)*</a:t>
            </a:r>
            <a:endParaRPr sz="1100"/>
          </a:p>
        </p:txBody>
      </p:sp>
      <p:pic>
        <p:nvPicPr>
          <p:cNvPr id="478" name="Google Shape;478;p50" descr="{&quot;type&quot;:&quot;lalign*&quot;,&quot;id&quot;:&quot;2&quot;,&quot;backgroundColor&quot;:&quot;#FFFFFF&quot;,&quot;code&quot;:&quot;\\begin{lalign*}\n&amp;{\\hat{q}\\,=\\,q_{i}i\\,+q_{j}j\\,+\\,q_{k}k+q_{r}=\\begin{bmatrix}\n{q_{i}}\\\\\n{q_{j}}\\\\\n{q_{k}}\\\\\n{q_{r}}\\\\\n\\end{bmatrix}=\\begin{bmatrix}\n{u_{x}\\sin\\frac{\\theta}{2}}\\\\\n{u_{y}\\sin\\frac{\\theta}{2}}\\\\\n{u_{z}\\sin\\frac{\\theta}{2}}\\\\\n{\\cos\\frac{\\theta}{2}}\\\\\n\\end{bmatrix}}\\\\\n\\end{lalign*}&quot;,&quot;font&quot;:{&quot;family&quot;:&quot;Arial&quot;,&quot;size&quot;:19,&quot;color&quot;:&quot;#000000&quot;},&quot;aid&quot;:null,&quot;backgroundColorModified&quot;:false,&quot;ts&quot;:1630610729828,&quot;cs&quot;:&quot;qVhKwVU7cLxp/JOZpG3j4A==&quot;,&quot;size&quot;:{&quot;width&quot;:598.4999999999999,&quot;height&quot;:18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97" y="1181725"/>
            <a:ext cx="5700713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 descr="{&quot;type&quot;:&quot;lalign*&quot;,&quot;code&quot;:&quot;\\begin{lalign*}\n&amp;{R=\\begin{bmatrix}\n{1-2\\left(q_{j}^{2}+q_{k}^{2}\\right)}&amp;{2\\left(q_{i}q_{j}-q_{k}q_{r}\\right)}&amp;{2\\left(q_{i}q_{k}+q_{j}q_{r}\\right)}&amp;{0}\\\\\n{2\\left(q_{i}q_{j}+q_{k}q_{r}\\right)}&amp;{1-2\\left(q_{i}^{2}+q_{k}^{2}\\right)}&amp;{2\\left(q_{j}q_{k}-q_{i}q_{r}\\right)}&amp;{0}\\\\\n{2\\left(q_{i}q_{k}-q_{j}q_{r}\\right)}&amp;{2\\left(q_{j}q_{k}+q_{i}q_{r}\\right)}&amp;{1-2\\left(q_{i}^{2}+q_{j}^{2}\\right)}&amp;{0}\\\\\n{0}&amp;{0}&amp;{0}&amp;{1}\\\\\n\\end{bmatrix}}\\\\\n\\end{lalign*}&quot;,&quot;id&quot;:&quot;2&quot;,&quot;backgroundColorModified&quot;:false,&quot;backgroundColor&quot;:&quot;#FFFFFF&quot;,&quot;aid&quot;:null,&quot;font&quot;:{&quot;family&quot;:&quot;Arial&quot;,&quot;size&quot;:16.5,&quot;color&quot;:&quot;#000000&quot;},&quot;ts&quot;:1630611445548,&quot;cs&quot;:&quot;6wphMPxhKdI2o1dmH1tPfA==&quot;,&quot;size&quot;:{&quot;width&quot;:663.5,&quot;height&quot;:18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016" y="3456927"/>
            <a:ext cx="6319838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34299-C3CA-58F9-539C-8107084513E1}"/>
              </a:ext>
            </a:extLst>
          </p:cNvPr>
          <p:cNvSpPr txBox="1"/>
          <p:nvPr/>
        </p:nvSpPr>
        <p:spPr>
          <a:xfrm>
            <a:off x="7481996" y="2375892"/>
            <a:ext cx="11273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 dirty="0"/>
              <a:t>Transformação Linear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28E850-2B56-B6DD-F55E-F3B7A9002DF4}"/>
              </a:ext>
            </a:extLst>
          </p:cNvPr>
          <p:cNvSpPr/>
          <p:nvPr/>
        </p:nvSpPr>
        <p:spPr>
          <a:xfrm>
            <a:off x="2091059" y="3434935"/>
            <a:ext cx="5164278" cy="1428749"/>
          </a:xfrm>
          <a:prstGeom prst="rect">
            <a:avLst/>
          </a:prstGeom>
          <a:solidFill>
            <a:srgbClr val="9BBB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C9C563-96ED-78D4-2B14-DE843AA928BB}"/>
              </a:ext>
            </a:extLst>
          </p:cNvPr>
          <p:cNvCxnSpPr/>
          <p:nvPr/>
        </p:nvCxnSpPr>
        <p:spPr>
          <a:xfrm flipH="1">
            <a:off x="7017349" y="2616101"/>
            <a:ext cx="701437" cy="8251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E07FCF-0ECA-5567-F3CA-278309BE9F3A}"/>
              </a:ext>
            </a:extLst>
          </p:cNvPr>
          <p:cNvSpPr txBox="1"/>
          <p:nvPr/>
        </p:nvSpPr>
        <p:spPr>
          <a:xfrm>
            <a:off x="7951110" y="2859583"/>
            <a:ext cx="11273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 dirty="0"/>
              <a:t>Transformação Homogênea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BB3272-13EE-54E9-355F-F52E9C555316}"/>
              </a:ext>
            </a:extLst>
          </p:cNvPr>
          <p:cNvCxnSpPr>
            <a:cxnSpLocks/>
          </p:cNvCxnSpPr>
          <p:nvPr/>
        </p:nvCxnSpPr>
        <p:spPr>
          <a:xfrm flipH="1">
            <a:off x="7590710" y="3174206"/>
            <a:ext cx="418480" cy="237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16DCD11-6F5A-B1FE-F2F0-59477A0DBE65}"/>
              </a:ext>
            </a:extLst>
          </p:cNvPr>
          <p:cNvSpPr/>
          <p:nvPr/>
        </p:nvSpPr>
        <p:spPr>
          <a:xfrm>
            <a:off x="7253196" y="3435950"/>
            <a:ext cx="417677" cy="1779038"/>
          </a:xfrm>
          <a:prstGeom prst="rect">
            <a:avLst/>
          </a:prstGeom>
          <a:solidFill>
            <a:srgbClr val="597BB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70FAA4-B5A4-CF44-D7D4-870C5AB3C1D2}"/>
              </a:ext>
            </a:extLst>
          </p:cNvPr>
          <p:cNvSpPr/>
          <p:nvPr/>
        </p:nvSpPr>
        <p:spPr>
          <a:xfrm>
            <a:off x="2090187" y="4864709"/>
            <a:ext cx="5164889" cy="353286"/>
          </a:xfrm>
          <a:prstGeom prst="rect">
            <a:avLst/>
          </a:prstGeom>
          <a:solidFill>
            <a:srgbClr val="597BB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196037"/>
            <a:ext cx="7361325" cy="5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 Rotações por Quatérnios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AFE0EF4F-599B-4484-D685-DE49888DDF0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9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Coordenadas Homogêneas (em 2D ∴ 2D-H)</a:t>
            </a:r>
            <a:endParaRPr dirty="0"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Adicionar mais uma coordenada (coordenada </a:t>
            </a:r>
            <a:r>
              <a:rPr lang="pt-BR" dirty="0" err="1"/>
              <a:t>w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Ponto 2D :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Vetor 2D</a:t>
            </a:r>
            <a:r>
              <a:rPr lang="pt-BR" sz="1600" dirty="0"/>
              <a:t>  </a:t>
            </a:r>
            <a:r>
              <a:rPr lang="pt-BR" dirty="0"/>
              <a:t>: </a:t>
            </a:r>
            <a:endParaRPr dirty="0"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390548" y="3009556"/>
            <a:ext cx="4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Coordenadas Homogêneas (2D-H)</a:t>
            </a:r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Ideia: representa pontos 2D com 3 valores (coordenadas homogêneas)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Podemos usar a descrição 2D-H para coordenadas homogêneas em 2D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Logo as transformações são representadas por matrizes 3x3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Para se recuperar as coordenadas 2D de um ponto, basta dividir por </a:t>
            </a:r>
            <a:r>
              <a:rPr lang="pt-BR" sz="1800" dirty="0" err="1"/>
              <a:t>w</a:t>
            </a: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</TotalTime>
  <Words>1816</Words>
  <Application>Microsoft Macintosh PowerPoint</Application>
  <PresentationFormat>On-screen Show (16:10)</PresentationFormat>
  <Paragraphs>367</Paragraphs>
  <Slides>51</Slides>
  <Notes>48</Notes>
  <HiddenSlides>11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5" baseType="lpstr">
      <vt:lpstr>Verdana</vt:lpstr>
      <vt:lpstr>Arial</vt:lpstr>
      <vt:lpstr>Times New Roman</vt:lpstr>
      <vt:lpstr>Personalizar design</vt:lpstr>
      <vt:lpstr>PowerPoint Presentation</vt:lpstr>
      <vt:lpstr>PowerPoint Presentation</vt:lpstr>
      <vt:lpstr>Retomando da última aula:  Coordenadas Homogêneas (em 2D)</vt:lpstr>
      <vt:lpstr>PowerPoint Presentation</vt:lpstr>
      <vt:lpstr>PowerPoint Presentation</vt:lpstr>
      <vt:lpstr>PowerPoint Presentation</vt:lpstr>
      <vt:lpstr>Coordenadas Homogêneas (em 2D ∴ 2D-H)</vt:lpstr>
      <vt:lpstr>Coordenadas Homogêneas (2D-H)</vt:lpstr>
      <vt:lpstr>Propriedades das Coordenadas Homogêneas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 (2D-H)</vt:lpstr>
      <vt:lpstr>Sumário de Transformações Geométricas Básicas</vt:lpstr>
      <vt:lpstr>Teorema - Transformações Geométricas Básicas</vt:lpstr>
      <vt:lpstr>Indo para o espaço 3D (3D-H)</vt:lpstr>
      <vt:lpstr>Indo para o espaço 3D (3D-H)</vt:lpstr>
      <vt:lpstr>Comutatividade da Rotação (em 2D)</vt:lpstr>
      <vt:lpstr>Eixos e Rotações em 3D</vt:lpstr>
      <vt:lpstr>Comutatividade da Rotação (em 3D)</vt:lpstr>
      <vt:lpstr>Rotações em 3D por ângulos de Euler</vt:lpstr>
      <vt:lpstr>Problema 1: Ordem das rotações</vt:lpstr>
      <vt:lpstr>Rotações em 3D – ângulos de euler</vt:lpstr>
      <vt:lpstr>Problema 2: Gimbal Lock</vt:lpstr>
      <vt:lpstr>Problema 2: Gimbal Lock</vt:lpstr>
      <vt:lpstr>problema 3 : SLERP</vt:lpstr>
      <vt:lpstr>Rotações em 3D</vt:lpstr>
      <vt:lpstr>Rotação 3D em torno de um eixo arbitrário</vt:lpstr>
      <vt:lpstr>Fórmula de rotação de Rodrigues</vt:lpstr>
      <vt:lpstr>Rotação em um vetor 3D</vt:lpstr>
      <vt:lpstr>Representação Alternativa de Rotações 3D</vt:lpstr>
      <vt:lpstr>Quatérnios</vt:lpstr>
      <vt:lpstr>O que são Quatérnios</vt:lpstr>
      <vt:lpstr>PowerPoint Presentation</vt:lpstr>
      <vt:lpstr>A base canônica dos quatérnios</vt:lpstr>
      <vt:lpstr>Como representar quatérnios</vt:lpstr>
      <vt:lpstr>Multiplicação de Quatérnios</vt:lpstr>
      <vt:lpstr>Quatérnios</vt:lpstr>
      <vt:lpstr>Conjugado</vt:lpstr>
      <vt:lpstr>Conjugado</vt:lpstr>
      <vt:lpstr>Propriedades algébricas dos quatérnios</vt:lpstr>
      <vt:lpstr>PowerPoint Presentation</vt:lpstr>
      <vt:lpstr>Quatérnios e Rotações</vt:lpstr>
      <vt:lpstr>Rotação de Quatérnios unitários</vt:lpstr>
      <vt:lpstr>Quatérnios Unitários e Rotações</vt:lpstr>
      <vt:lpstr>Quatérnios Unitários e Rotações</vt:lpstr>
      <vt:lpstr>Representação Quatérnios em Coord. Homogêneas</vt:lpstr>
      <vt:lpstr>ATIVIDADE: Rotações por Quatérnios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153</cp:revision>
  <dcterms:modified xsi:type="dcterms:W3CDTF">2024-10-08T23:45:49Z</dcterms:modified>
</cp:coreProperties>
</file>